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6" r:id="rId4"/>
    <p:sldId id="274" r:id="rId5"/>
    <p:sldId id="277" r:id="rId6"/>
    <p:sldId id="261" r:id="rId7"/>
    <p:sldId id="262" r:id="rId8"/>
    <p:sldId id="275" r:id="rId9"/>
    <p:sldId id="265" r:id="rId10"/>
    <p:sldId id="272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81F"/>
    <a:srgbClr val="D10A11"/>
    <a:srgbClr val="C9C193"/>
    <a:srgbClr val="F3C0AC"/>
    <a:srgbClr val="E8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60" y="60"/>
      </p:cViewPr>
      <p:guideLst>
        <p:guide orient="horz" pos="1620"/>
        <p:guide pos="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BD02F-74F3-4761-A3CA-8DF3FF488C27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C435C-9A43-4301-B6E6-DAE0F7AEF9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36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C435C-9A43-4301-B6E6-DAE0F7AEF95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49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31640" y="795424"/>
            <a:ext cx="7124328" cy="1102519"/>
          </a:xfrm>
        </p:spPr>
        <p:txBody>
          <a:bodyPr>
            <a:normAutofit/>
          </a:bodyPr>
          <a:lstStyle>
            <a:lvl1pPr algn="l">
              <a:tabLst/>
              <a:defRPr sz="6000" b="1">
                <a:solidFill>
                  <a:srgbClr val="C00000"/>
                </a:solidFill>
                <a:latin typeface="DIN Next LT Pro" panose="020B0503020203050203" pitchFamily="34" charset="0"/>
              </a:defRPr>
            </a:lvl1pPr>
          </a:lstStyle>
          <a:p>
            <a:r>
              <a:rPr lang="de-DE"/>
              <a:t>Haupttitel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1640" y="1995686"/>
            <a:ext cx="6400800" cy="66521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>
                    <a:tint val="75000"/>
                  </a:schemeClr>
                </a:solidFill>
                <a:latin typeface="DIN Next LT Pro" panose="020B050302020305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0" y="4083918"/>
            <a:ext cx="1798320" cy="100736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/>
          <a:stretch/>
        </p:blipFill>
        <p:spPr>
          <a:xfrm>
            <a:off x="-36512" y="-20538"/>
            <a:ext cx="722176" cy="43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912" y="205979"/>
            <a:ext cx="7354887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C00000"/>
                </a:solidFill>
                <a:latin typeface="DIN Next LT Pro" panose="020B0503020203050203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912" y="1200150"/>
            <a:ext cx="7354887" cy="2883768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latin typeface="DIN Next LT Pro" panose="020B0503020203050203" pitchFamily="34" charset="0"/>
              </a:defRPr>
            </a:lvl1pPr>
            <a:lvl2pPr marL="742950" indent="-285750"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latin typeface="DIN Next LT Pro" panose="020B0503020203050203" pitchFamily="34" charset="0"/>
              </a:defRPr>
            </a:lvl2pPr>
            <a:lvl3pPr marL="1143000" indent="-22860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latin typeface="DIN Next LT Pro" panose="020B0503020203050203" pitchFamily="34" charset="0"/>
              </a:defRPr>
            </a:lvl3pPr>
            <a:lvl4pPr marL="1600200" indent="-228600">
              <a:buClr>
                <a:srgbClr val="C00000"/>
              </a:buClr>
              <a:buFont typeface="Arial" panose="020B0604020202020204" pitchFamily="34" charset="0"/>
              <a:buChar char="•"/>
              <a:defRPr sz="1800">
                <a:latin typeface="DIN Next LT Pro" panose="020B0503020203050203" pitchFamily="34" charset="0"/>
              </a:defRPr>
            </a:lvl4pPr>
            <a:lvl5pPr marL="2057400" indent="-228600"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latin typeface="DIN Next LT Pro" panose="020B0503020203050203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84" y="4153320"/>
            <a:ext cx="1080516" cy="9006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7" b="-1"/>
          <a:stretch/>
        </p:blipFill>
        <p:spPr>
          <a:xfrm>
            <a:off x="0" y="0"/>
            <a:ext cx="722176" cy="19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8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6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267494"/>
            <a:ext cx="7124328" cy="1102519"/>
          </a:xfrm>
        </p:spPr>
        <p:txBody>
          <a:bodyPr>
            <a:normAutofit fontScale="90000"/>
          </a:bodyPr>
          <a:lstStyle/>
          <a:p>
            <a:r>
              <a:rPr lang="de-DE" dirty="0"/>
              <a:t>Die Europäische Union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39752" y="1347614"/>
            <a:ext cx="5112568" cy="66521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de-DE" dirty="0"/>
              <a:t>Impulsvortrag zum E-Learning-Kurs „Hallo Europa, Hallo Welt!“</a:t>
            </a:r>
          </a:p>
        </p:txBody>
      </p:sp>
      <p:pic>
        <p:nvPicPr>
          <p:cNvPr id="1026" name="Picture 2" descr="H:\Material für Hallo Europa. Hallo Welt\Startbild 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28" y="2211709"/>
            <a:ext cx="4443191" cy="23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3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6316" y="1419622"/>
            <a:ext cx="5174709" cy="432048"/>
          </a:xfrm>
        </p:spPr>
        <p:txBody>
          <a:bodyPr>
            <a:noAutofit/>
          </a:bodyPr>
          <a:lstStyle/>
          <a:p>
            <a:pPr algn="ctr"/>
            <a:r>
              <a:rPr lang="de-DE" sz="5400" dirty="0"/>
              <a:t>Diskussion</a:t>
            </a:r>
          </a:p>
        </p:txBody>
      </p:sp>
      <p:sp>
        <p:nvSpPr>
          <p:cNvPr id="4" name="Ellipse 3"/>
          <p:cNvSpPr/>
          <p:nvPr/>
        </p:nvSpPr>
        <p:spPr>
          <a:xfrm>
            <a:off x="1992340" y="555526"/>
            <a:ext cx="5246716" cy="2160240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24100" y="3117475"/>
            <a:ext cx="418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Ihr seid Expert*innen in euren Themen. </a:t>
            </a:r>
          </a:p>
          <a:p>
            <a:pPr algn="ctr"/>
            <a:r>
              <a:rPr lang="de-DE" dirty="0"/>
              <a:t>Stellt euer Thema kurz vor. </a:t>
            </a:r>
          </a:p>
          <a:p>
            <a:pPr algn="ctr"/>
            <a:r>
              <a:rPr lang="de-DE" dirty="0"/>
              <a:t>Stellt Fragen an die anderen Expert*innen.</a:t>
            </a:r>
          </a:p>
        </p:txBody>
      </p:sp>
    </p:spTree>
    <p:extLst>
      <p:ext uri="{BB962C8B-B14F-4D97-AF65-F5344CB8AC3E}">
        <p14:creationId xmlns:p14="http://schemas.microsoft.com/office/powerpoint/2010/main" val="241357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Wasser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9582"/>
            <a:ext cx="3137250" cy="2088232"/>
          </a:xfrm>
        </p:spPr>
      </p:pic>
      <p:sp>
        <p:nvSpPr>
          <p:cNvPr id="7" name="Textfeld 6"/>
          <p:cNvSpPr txBox="1"/>
          <p:nvPr/>
        </p:nvSpPr>
        <p:spPr>
          <a:xfrm>
            <a:off x="1475656" y="1131590"/>
            <a:ext cx="25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Wasserrichtlinie der EU: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64200" y="2141072"/>
            <a:ext cx="1631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nachhaltige </a:t>
            </a:r>
          </a:p>
          <a:p>
            <a:pPr algn="ctr"/>
            <a:r>
              <a:rPr lang="de-DE" dirty="0"/>
              <a:t>Wassernutzung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52051" y="3333350"/>
            <a:ext cx="2964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Wasser innerhalb der EU </a:t>
            </a:r>
          </a:p>
          <a:p>
            <a:pPr algn="ctr"/>
            <a:r>
              <a:rPr lang="de-DE" dirty="0"/>
              <a:t>in jedem Land</a:t>
            </a:r>
          </a:p>
          <a:p>
            <a:pPr algn="ctr"/>
            <a:r>
              <a:rPr lang="de-DE" dirty="0"/>
              <a:t>aus dem Wasserhahn trinken </a:t>
            </a:r>
          </a:p>
          <a:p>
            <a:pPr algn="ctr"/>
            <a:r>
              <a:rPr lang="de-DE" dirty="0"/>
              <a:t>können</a:t>
            </a:r>
          </a:p>
        </p:txBody>
      </p:sp>
      <p:sp>
        <p:nvSpPr>
          <p:cNvPr id="11" name="Ellipse 10"/>
          <p:cNvSpPr/>
          <p:nvPr/>
        </p:nvSpPr>
        <p:spPr>
          <a:xfrm>
            <a:off x="986407" y="1941263"/>
            <a:ext cx="2060757" cy="1080120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411760" y="2919016"/>
            <a:ext cx="3005139" cy="2028998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1835696" y="1500922"/>
            <a:ext cx="288032" cy="35074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3635896" y="1500922"/>
            <a:ext cx="360040" cy="128685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47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Europa und Klimaschutz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9582"/>
            <a:ext cx="3072341" cy="1944216"/>
          </a:xfrm>
        </p:spPr>
      </p:pic>
      <p:sp>
        <p:nvSpPr>
          <p:cNvPr id="5" name="Gewitterblitz 4"/>
          <p:cNvSpPr/>
          <p:nvPr/>
        </p:nvSpPr>
        <p:spPr>
          <a:xfrm rot="660000">
            <a:off x="979483" y="1175303"/>
            <a:ext cx="576064" cy="1224136"/>
          </a:xfrm>
          <a:prstGeom prst="lightningBolt">
            <a:avLst/>
          </a:prstGeom>
          <a:ln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75656" y="1275606"/>
            <a:ext cx="1978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CO2 (von Autos, …)</a:t>
            </a:r>
          </a:p>
          <a:p>
            <a:r>
              <a:rPr lang="de-DE" dirty="0"/>
              <a:t>gefährdet </a:t>
            </a:r>
          </a:p>
          <a:p>
            <a:r>
              <a:rPr lang="de-DE" dirty="0"/>
              <a:t>unsere Umwelt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123728" y="2208758"/>
            <a:ext cx="0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359053" y="3089428"/>
            <a:ext cx="201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Vorschriften der EU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279420" y="3579862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483768" y="4083918"/>
            <a:ext cx="4848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Einsetzen von Windrädern, …</a:t>
            </a:r>
          </a:p>
          <a:p>
            <a:r>
              <a:rPr lang="de-DE" dirty="0"/>
              <a:t>Entwicklung von Autos mit wenig CO2-Ausstößen </a:t>
            </a:r>
          </a:p>
        </p:txBody>
      </p:sp>
    </p:spTree>
    <p:extLst>
      <p:ext uri="{BB962C8B-B14F-4D97-AF65-F5344CB8AC3E}">
        <p14:creationId xmlns:p14="http://schemas.microsoft.com/office/powerpoint/2010/main" val="389958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Europa und Gesundheit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95686"/>
            <a:ext cx="2229509" cy="1443607"/>
          </a:xfrm>
        </p:spPr>
      </p:pic>
      <p:cxnSp>
        <p:nvCxnSpPr>
          <p:cNvPr id="8" name="Gerade Verbindung mit Pfeil 7"/>
          <p:cNvCxnSpPr>
            <a:stCxn id="6" idx="1"/>
          </p:cNvCxnSpPr>
          <p:nvPr/>
        </p:nvCxnSpPr>
        <p:spPr>
          <a:xfrm flipH="1" flipV="1">
            <a:off x="2555776" y="2715766"/>
            <a:ext cx="936104" cy="17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11560" y="2427734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In allen EU-Ländern </a:t>
            </a:r>
          </a:p>
          <a:p>
            <a:pPr algn="ctr"/>
            <a:r>
              <a:rPr lang="de-DE" dirty="0"/>
              <a:t>ist man versichert</a:t>
            </a:r>
          </a:p>
        </p:txBody>
      </p:sp>
      <p:cxnSp>
        <p:nvCxnSpPr>
          <p:cNvPr id="11" name="Gerade Verbindung mit Pfeil 10"/>
          <p:cNvCxnSpPr>
            <a:stCxn id="6" idx="3"/>
          </p:cNvCxnSpPr>
          <p:nvPr/>
        </p:nvCxnSpPr>
        <p:spPr>
          <a:xfrm flipV="1">
            <a:off x="5721389" y="2714042"/>
            <a:ext cx="941582" cy="34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300192" y="2335399"/>
            <a:ext cx="2479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Gleicher Zugang zu gesundheitlicher </a:t>
            </a:r>
          </a:p>
          <a:p>
            <a:pPr algn="ctr"/>
            <a:r>
              <a:rPr lang="de-DE" dirty="0"/>
              <a:t>Versorgung</a:t>
            </a:r>
          </a:p>
        </p:txBody>
      </p:sp>
    </p:spTree>
    <p:extLst>
      <p:ext uri="{BB962C8B-B14F-4D97-AF65-F5344CB8AC3E}">
        <p14:creationId xmlns:p14="http://schemas.microsoft.com/office/powerpoint/2010/main" val="302832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Euro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07" y="1010836"/>
            <a:ext cx="2413121" cy="3192270"/>
          </a:xfrm>
        </p:spPr>
      </p:pic>
      <p:sp>
        <p:nvSpPr>
          <p:cNvPr id="7" name="Textfeld 6"/>
          <p:cNvSpPr txBox="1"/>
          <p:nvPr/>
        </p:nvSpPr>
        <p:spPr>
          <a:xfrm>
            <a:off x="1259632" y="1260157"/>
            <a:ext cx="5021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19</a:t>
            </a:r>
            <a:r>
              <a:rPr lang="de-DE" dirty="0"/>
              <a:t> der 27 EU-Länder haben den Euro eingeführt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gibt verschiedene Kriterien, um den Euro einführen zu dürfen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15816" y="2922498"/>
            <a:ext cx="294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Zusammengehörigkeitsgefühl</a:t>
            </a:r>
          </a:p>
        </p:txBody>
      </p:sp>
      <p:sp>
        <p:nvSpPr>
          <p:cNvPr id="17" name="Ellipse 16"/>
          <p:cNvSpPr/>
          <p:nvPr/>
        </p:nvSpPr>
        <p:spPr>
          <a:xfrm>
            <a:off x="2915816" y="2789515"/>
            <a:ext cx="2947730" cy="646331"/>
          </a:xfrm>
          <a:prstGeom prst="ellipse">
            <a:avLst/>
          </a:prstGeom>
          <a:noFill/>
          <a:ln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9" y="2604502"/>
            <a:ext cx="1950720" cy="975360"/>
          </a:xfrm>
          <a:prstGeom prst="rect">
            <a:avLst/>
          </a:prstGeom>
        </p:spPr>
      </p:pic>
      <p:sp>
        <p:nvSpPr>
          <p:cNvPr id="4" name="Gleich 3"/>
          <p:cNvSpPr/>
          <p:nvPr/>
        </p:nvSpPr>
        <p:spPr>
          <a:xfrm>
            <a:off x="1995488" y="2856006"/>
            <a:ext cx="648072" cy="507832"/>
          </a:xfrm>
          <a:prstGeom prst="mathEqual">
            <a:avLst/>
          </a:prstGeom>
          <a:solidFill>
            <a:schemeClr val="accent2"/>
          </a:solidFill>
          <a:ln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19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Medien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9582"/>
            <a:ext cx="3985564" cy="2652891"/>
          </a:xfrm>
        </p:spPr>
      </p:pic>
      <p:sp>
        <p:nvSpPr>
          <p:cNvPr id="5" name="Textfeld 4"/>
          <p:cNvSpPr txBox="1"/>
          <p:nvPr/>
        </p:nvSpPr>
        <p:spPr>
          <a:xfrm>
            <a:off x="1187624" y="1481195"/>
            <a:ext cx="2933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Keine Roaming-Gebühren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innerhalb der EU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87624" y="2571750"/>
            <a:ext cx="340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Gleiches Angebot an Filmen, …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95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Onlinehandel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9582"/>
            <a:ext cx="2924884" cy="1942306"/>
          </a:xfrm>
        </p:spPr>
      </p:pic>
      <p:sp>
        <p:nvSpPr>
          <p:cNvPr id="5" name="Textfeld 4"/>
          <p:cNvSpPr txBox="1"/>
          <p:nvPr/>
        </p:nvSpPr>
        <p:spPr>
          <a:xfrm>
            <a:off x="3635896" y="3147814"/>
            <a:ext cx="24393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Grundfreiheiten der EU: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89779" y="1779662"/>
            <a:ext cx="12063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/>
              <a:t>Keine Zölle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2028" y="3598236"/>
            <a:ext cx="212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Keine Beschränkung </a:t>
            </a:r>
          </a:p>
          <a:p>
            <a:pPr algn="ctr"/>
            <a:r>
              <a:rPr lang="de-DE" dirty="0"/>
              <a:t>auf einen Ort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41982" y="2870815"/>
            <a:ext cx="2021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freie Wahl </a:t>
            </a:r>
          </a:p>
          <a:p>
            <a:pPr algn="ctr"/>
            <a:r>
              <a:rPr lang="de-DE" dirty="0"/>
              <a:t>der Bank innerhalb </a:t>
            </a:r>
          </a:p>
          <a:p>
            <a:pPr algn="ctr"/>
            <a:r>
              <a:rPr lang="de-DE" dirty="0"/>
              <a:t>der EU-Länder</a:t>
            </a:r>
          </a:p>
        </p:txBody>
      </p:sp>
      <p:sp>
        <p:nvSpPr>
          <p:cNvPr id="14" name="Ellipse 13"/>
          <p:cNvSpPr/>
          <p:nvPr/>
        </p:nvSpPr>
        <p:spPr>
          <a:xfrm>
            <a:off x="971600" y="1779662"/>
            <a:ext cx="2191794" cy="369332"/>
          </a:xfrm>
          <a:prstGeom prst="ellipse">
            <a:avLst/>
          </a:prstGeom>
          <a:noFill/>
          <a:ln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163717" y="3557691"/>
            <a:ext cx="2520280" cy="646331"/>
          </a:xfrm>
          <a:prstGeom prst="ellipse">
            <a:avLst/>
          </a:prstGeom>
          <a:noFill/>
          <a:ln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950244" y="2870815"/>
            <a:ext cx="2113445" cy="1007698"/>
          </a:xfrm>
          <a:prstGeom prst="ellipse">
            <a:avLst/>
          </a:prstGeom>
          <a:noFill/>
          <a:ln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/>
          <p:cNvCxnSpPr>
            <a:stCxn id="5" idx="1"/>
            <a:endCxn id="10" idx="2"/>
          </p:cNvCxnSpPr>
          <p:nvPr/>
        </p:nvCxnSpPr>
        <p:spPr>
          <a:xfrm flipH="1" flipV="1">
            <a:off x="1992957" y="2148994"/>
            <a:ext cx="1642939" cy="1183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5" idx="1"/>
            <a:endCxn id="19" idx="6"/>
          </p:cNvCxnSpPr>
          <p:nvPr/>
        </p:nvCxnSpPr>
        <p:spPr>
          <a:xfrm flipH="1">
            <a:off x="2683997" y="3332480"/>
            <a:ext cx="951899" cy="548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5" idx="3"/>
          </p:cNvCxnSpPr>
          <p:nvPr/>
        </p:nvCxnSpPr>
        <p:spPr>
          <a:xfrm>
            <a:off x="6075282" y="3332480"/>
            <a:ext cx="8729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11" idx="2"/>
          </p:cNvCxnSpPr>
          <p:nvPr/>
        </p:nvCxnSpPr>
        <p:spPr>
          <a:xfrm>
            <a:off x="1423857" y="4244567"/>
            <a:ext cx="339831" cy="260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1" idx="2"/>
          </p:cNvCxnSpPr>
          <p:nvPr/>
        </p:nvCxnSpPr>
        <p:spPr>
          <a:xfrm flipH="1">
            <a:off x="1043608" y="4244567"/>
            <a:ext cx="380249" cy="260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736055" y="451734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 Firmen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4517340"/>
            <a:ext cx="14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 Personen</a:t>
            </a:r>
          </a:p>
        </p:txBody>
      </p:sp>
    </p:spTree>
    <p:extLst>
      <p:ext uri="{BB962C8B-B14F-4D97-AF65-F5344CB8AC3E}">
        <p14:creationId xmlns:p14="http://schemas.microsoft.com/office/powerpoint/2010/main" val="180430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Europäische Union ist….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…ein Zusammenschluss von 27 Ländern mit gemeinsamen Zielen</a:t>
            </a:r>
          </a:p>
          <a:p>
            <a:r>
              <a:rPr lang="de-DE" dirty="0"/>
              <a:t>…eine Demokratie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Alle Menschen bestimmen mit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88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u="sng" dirty="0"/>
              <a:t>Hauptziele der EU</a:t>
            </a:r>
          </a:p>
        </p:txBody>
      </p:sp>
      <p:sp>
        <p:nvSpPr>
          <p:cNvPr id="5" name="Ellipse 4"/>
          <p:cNvSpPr/>
          <p:nvPr/>
        </p:nvSpPr>
        <p:spPr>
          <a:xfrm>
            <a:off x="900245" y="944351"/>
            <a:ext cx="2520280" cy="2016224"/>
          </a:xfrm>
          <a:prstGeom prst="ellipse">
            <a:avLst/>
          </a:prstGeom>
          <a:ln w="38100"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Frieden</a:t>
            </a:r>
          </a:p>
        </p:txBody>
      </p:sp>
      <p:sp>
        <p:nvSpPr>
          <p:cNvPr id="10" name="Ellipse 9"/>
          <p:cNvSpPr/>
          <p:nvPr/>
        </p:nvSpPr>
        <p:spPr>
          <a:xfrm>
            <a:off x="5220072" y="537144"/>
            <a:ext cx="2707932" cy="1872208"/>
          </a:xfrm>
          <a:prstGeom prst="ellipse">
            <a:avLst/>
          </a:prstGeom>
          <a:ln w="38100"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Wohlstand</a:t>
            </a:r>
          </a:p>
        </p:txBody>
      </p:sp>
      <p:sp>
        <p:nvSpPr>
          <p:cNvPr id="11" name="Ellipse 10"/>
          <p:cNvSpPr/>
          <p:nvPr/>
        </p:nvSpPr>
        <p:spPr>
          <a:xfrm>
            <a:off x="3269600" y="1899111"/>
            <a:ext cx="2664296" cy="1872208"/>
          </a:xfrm>
          <a:prstGeom prst="ellipse">
            <a:avLst/>
          </a:prstGeom>
          <a:ln w="28575"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Demokratie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21" y="800335"/>
            <a:ext cx="939704" cy="115212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41" y="2283718"/>
            <a:ext cx="1424896" cy="17436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41" y="-45014"/>
            <a:ext cx="2760352" cy="194949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699792" y="4155926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EU-Bürger*innen wählen Volksvertreter*innen, sogenannte Abgeordnete</a:t>
            </a:r>
          </a:p>
          <a:p>
            <a:pPr>
              <a:buFont typeface="Wingdings"/>
              <a:buChar char="à"/>
            </a:pPr>
            <a:r>
              <a:rPr lang="de-DE" dirty="0">
                <a:sym typeface="Wingdings" panose="05000000000000000000" pitchFamily="2" charset="2"/>
              </a:rPr>
              <a:t>Diese sitzen im …?</a:t>
            </a:r>
          </a:p>
        </p:txBody>
      </p:sp>
      <p:sp>
        <p:nvSpPr>
          <p:cNvPr id="12" name="Pfeil nach unten 11"/>
          <p:cNvSpPr/>
          <p:nvPr/>
        </p:nvSpPr>
        <p:spPr>
          <a:xfrm>
            <a:off x="4355976" y="3771319"/>
            <a:ext cx="504056" cy="384607"/>
          </a:xfrm>
          <a:prstGeom prst="downArrow">
            <a:avLst/>
          </a:prstGeom>
          <a:solidFill>
            <a:srgbClr val="B6181F"/>
          </a:solidFill>
          <a:ln>
            <a:solidFill>
              <a:srgbClr val="B61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4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/>
              <a:t>Die allgemeine europäische Volksvertretung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200150"/>
            <a:ext cx="7776864" cy="3315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   Das Europäische Parlament</a:t>
            </a:r>
          </a:p>
          <a:p>
            <a:pPr>
              <a:buFontTx/>
              <a:buChar char="-"/>
            </a:pPr>
            <a:r>
              <a:rPr lang="de-DE" dirty="0"/>
              <a:t>Aus jedem Land der EU werden Menschen in das Parlament gewählt</a:t>
            </a:r>
          </a:p>
          <a:p>
            <a:pPr>
              <a:buFontTx/>
              <a:buChar char="-"/>
            </a:pPr>
            <a:r>
              <a:rPr lang="de-DE" dirty="0"/>
              <a:t>Es entscheidet wichtige Fragen für Europa</a:t>
            </a:r>
          </a:p>
          <a:p>
            <a:pPr>
              <a:buFontTx/>
              <a:buChar char="-"/>
            </a:pPr>
            <a:r>
              <a:rPr lang="de-DE" dirty="0"/>
              <a:t>Es wird alle 5 Jahre neu gewählt</a:t>
            </a:r>
          </a:p>
          <a:p>
            <a:pPr marL="0" indent="0">
              <a:buNone/>
            </a:pPr>
            <a:r>
              <a:rPr lang="de-DE" dirty="0"/>
              <a:t>Die nächste Wahl ist ….?</a:t>
            </a:r>
          </a:p>
          <a:p>
            <a:pPr marL="0" indent="0">
              <a:buNone/>
            </a:pPr>
            <a:r>
              <a:rPr lang="de-DE" b="1" dirty="0"/>
              <a:t>Voraussichtlich im Frühjahr 2024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759522" y="1231218"/>
            <a:ext cx="576064" cy="288032"/>
          </a:xfrm>
          <a:prstGeom prst="rightArrow">
            <a:avLst/>
          </a:prstGeom>
          <a:solidFill>
            <a:schemeClr val="accent2"/>
          </a:solidFill>
          <a:ln>
            <a:solidFill>
              <a:srgbClr val="B618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5" y="123479"/>
            <a:ext cx="7719649" cy="576064"/>
          </a:xfrm>
        </p:spPr>
        <p:txBody>
          <a:bodyPr>
            <a:normAutofit/>
          </a:bodyPr>
          <a:lstStyle/>
          <a:p>
            <a:r>
              <a:rPr lang="de-DE" sz="2400" dirty="0"/>
              <a:t>Neben dem Europäischen Parlament gibt es noch:</a:t>
            </a:r>
          </a:p>
        </p:txBody>
      </p:sp>
      <p:sp>
        <p:nvSpPr>
          <p:cNvPr id="18" name="Ellipse 17"/>
          <p:cNvSpPr/>
          <p:nvPr/>
        </p:nvSpPr>
        <p:spPr>
          <a:xfrm>
            <a:off x="786300" y="1668131"/>
            <a:ext cx="1776023" cy="108716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Europäischer Gerichtshof</a:t>
            </a:r>
          </a:p>
        </p:txBody>
      </p:sp>
      <p:sp>
        <p:nvSpPr>
          <p:cNvPr id="20" name="Ellipse 19"/>
          <p:cNvSpPr/>
          <p:nvPr/>
        </p:nvSpPr>
        <p:spPr>
          <a:xfrm>
            <a:off x="2213566" y="669311"/>
            <a:ext cx="1584176" cy="11954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355976" y="1210668"/>
            <a:ext cx="1646314" cy="1001043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Europäischer Rat</a:t>
            </a:r>
          </a:p>
        </p:txBody>
      </p:sp>
      <p:sp>
        <p:nvSpPr>
          <p:cNvPr id="23" name="Ellipse 22"/>
          <p:cNvSpPr/>
          <p:nvPr/>
        </p:nvSpPr>
        <p:spPr>
          <a:xfrm>
            <a:off x="4386606" y="2562940"/>
            <a:ext cx="1368152" cy="129116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Rat der EU</a:t>
            </a:r>
          </a:p>
        </p:txBody>
      </p:sp>
      <p:sp>
        <p:nvSpPr>
          <p:cNvPr id="26" name="Ellipse 25"/>
          <p:cNvSpPr/>
          <p:nvPr/>
        </p:nvSpPr>
        <p:spPr>
          <a:xfrm>
            <a:off x="6520171" y="667008"/>
            <a:ext cx="1800200" cy="104418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Europäischer Rechnungshof</a:t>
            </a:r>
          </a:p>
        </p:txBody>
      </p:sp>
      <p:sp>
        <p:nvSpPr>
          <p:cNvPr id="27" name="Ellipse 26"/>
          <p:cNvSpPr/>
          <p:nvPr/>
        </p:nvSpPr>
        <p:spPr>
          <a:xfrm>
            <a:off x="6628183" y="2451846"/>
            <a:ext cx="1584176" cy="117382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Europäische Zentralbank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393586" y="100541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Europäische Kommission</a:t>
            </a:r>
          </a:p>
        </p:txBody>
      </p:sp>
      <p:sp>
        <p:nvSpPr>
          <p:cNvPr id="4" name="Ellipse 3"/>
          <p:cNvSpPr/>
          <p:nvPr/>
        </p:nvSpPr>
        <p:spPr>
          <a:xfrm>
            <a:off x="2393586" y="3703159"/>
            <a:ext cx="1175961" cy="921723"/>
          </a:xfrm>
          <a:prstGeom prst="ellipse">
            <a:avLst/>
          </a:prstGeom>
          <a:solidFill>
            <a:srgbClr val="B6181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20959" y="3986858"/>
            <a:ext cx="136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Agenturen</a:t>
            </a:r>
          </a:p>
        </p:txBody>
      </p:sp>
      <p:sp>
        <p:nvSpPr>
          <p:cNvPr id="3" name="AutoShape 2" descr="Bildergebnis für eu kommission"/>
          <p:cNvSpPr>
            <a:spLocks noChangeAspect="1" noChangeArrowheads="1"/>
          </p:cNvSpPr>
          <p:nvPr/>
        </p:nvSpPr>
        <p:spPr bwMode="auto">
          <a:xfrm>
            <a:off x="155575" y="-898525"/>
            <a:ext cx="6858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16" y="1549986"/>
            <a:ext cx="1437797" cy="3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68" y="2470402"/>
            <a:ext cx="1267927" cy="7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13" y="2009744"/>
            <a:ext cx="1290582" cy="46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63" y="1468512"/>
            <a:ext cx="1296144" cy="79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54" y="3625666"/>
            <a:ext cx="1816280" cy="53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16" y="3334449"/>
            <a:ext cx="1592281" cy="47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59" y="4183923"/>
            <a:ext cx="932607" cy="58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24" y="4727358"/>
            <a:ext cx="1396151" cy="4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86" y="4348380"/>
            <a:ext cx="1036254" cy="5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79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Die Europäische Union setzt sich zusammen aus: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Nationalstaaten (Mitgliedsstaaten der EU mit ihren Bürger*innen)</a:t>
            </a:r>
          </a:p>
          <a:p>
            <a:r>
              <a:rPr lang="de-DE" dirty="0"/>
              <a:t>Organen und Institutionen der EU</a:t>
            </a:r>
          </a:p>
          <a:p>
            <a:r>
              <a:rPr lang="de-DE" dirty="0"/>
              <a:t>Agenturen</a:t>
            </a:r>
          </a:p>
        </p:txBody>
      </p:sp>
    </p:spTree>
    <p:extLst>
      <p:ext uri="{BB962C8B-B14F-4D97-AF65-F5344CB8AC3E}">
        <p14:creationId xmlns:p14="http://schemas.microsoft.com/office/powerpoint/2010/main" val="408793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23479"/>
            <a:ext cx="5616624" cy="576064"/>
          </a:xfrm>
        </p:spPr>
        <p:txBody>
          <a:bodyPr>
            <a:normAutofit/>
          </a:bodyPr>
          <a:lstStyle/>
          <a:p>
            <a:r>
              <a:rPr lang="de-DE" sz="2400" dirty="0"/>
              <a:t>Ein Überblick</a:t>
            </a:r>
          </a:p>
        </p:txBody>
      </p:sp>
      <p:sp>
        <p:nvSpPr>
          <p:cNvPr id="8" name="Rechteck 7"/>
          <p:cNvSpPr/>
          <p:nvPr/>
        </p:nvSpPr>
        <p:spPr>
          <a:xfrm>
            <a:off x="694406" y="784596"/>
            <a:ext cx="1308960" cy="3109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>
                <a:solidFill>
                  <a:schemeClr val="bg1"/>
                </a:solidFill>
              </a:rPr>
              <a:t>Rechtsprechung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003366" y="778409"/>
            <a:ext cx="1272490" cy="3171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/>
              <a:t>Gesetzgebung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6624715" y="792606"/>
            <a:ext cx="1296144" cy="3171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Politische Leitlinien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3275856" y="688061"/>
            <a:ext cx="202115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Gesetzgebung &amp;Haushalt</a:t>
            </a:r>
          </a:p>
        </p:txBody>
      </p:sp>
      <p:sp>
        <p:nvSpPr>
          <p:cNvPr id="13" name="Rechteck 12"/>
          <p:cNvSpPr/>
          <p:nvPr/>
        </p:nvSpPr>
        <p:spPr>
          <a:xfrm>
            <a:off x="5298987" y="688061"/>
            <a:ext cx="1325728" cy="4982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Achtung der Wirtschaftlichkeit</a:t>
            </a:r>
          </a:p>
        </p:txBody>
      </p:sp>
      <p:sp>
        <p:nvSpPr>
          <p:cNvPr id="14" name="Rechteck 13"/>
          <p:cNvSpPr/>
          <p:nvPr/>
        </p:nvSpPr>
        <p:spPr>
          <a:xfrm>
            <a:off x="7920858" y="787689"/>
            <a:ext cx="1223141" cy="322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/>
              <a:t>Euro-Politik</a:t>
            </a:r>
          </a:p>
        </p:txBody>
      </p:sp>
      <p:sp>
        <p:nvSpPr>
          <p:cNvPr id="18" name="Ellipse 17"/>
          <p:cNvSpPr/>
          <p:nvPr/>
        </p:nvSpPr>
        <p:spPr>
          <a:xfrm>
            <a:off x="611560" y="1189024"/>
            <a:ext cx="1391806" cy="80666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Europäischer Gerichtshof</a:t>
            </a:r>
          </a:p>
        </p:txBody>
      </p:sp>
      <p:sp>
        <p:nvSpPr>
          <p:cNvPr id="20" name="Ellipse 19"/>
          <p:cNvSpPr/>
          <p:nvPr/>
        </p:nvSpPr>
        <p:spPr>
          <a:xfrm>
            <a:off x="2003366" y="1189024"/>
            <a:ext cx="1344498" cy="8066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588711" y="1239668"/>
            <a:ext cx="1368152" cy="80666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Europäischer Rat</a:t>
            </a:r>
          </a:p>
        </p:txBody>
      </p:sp>
      <p:sp>
        <p:nvSpPr>
          <p:cNvPr id="23" name="Ellipse 22"/>
          <p:cNvSpPr/>
          <p:nvPr/>
        </p:nvSpPr>
        <p:spPr>
          <a:xfrm>
            <a:off x="3347864" y="1189024"/>
            <a:ext cx="917360" cy="1079987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Rat der EU</a:t>
            </a:r>
          </a:p>
        </p:txBody>
      </p:sp>
      <p:sp>
        <p:nvSpPr>
          <p:cNvPr id="25" name="Ellipse 24"/>
          <p:cNvSpPr/>
          <p:nvPr/>
        </p:nvSpPr>
        <p:spPr>
          <a:xfrm>
            <a:off x="4139952" y="1203911"/>
            <a:ext cx="1368152" cy="1079987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Europäisches Parlament</a:t>
            </a:r>
          </a:p>
        </p:txBody>
      </p:sp>
      <p:sp>
        <p:nvSpPr>
          <p:cNvPr id="26" name="Ellipse 25"/>
          <p:cNvSpPr/>
          <p:nvPr/>
        </p:nvSpPr>
        <p:spPr>
          <a:xfrm>
            <a:off x="5297012" y="1214514"/>
            <a:ext cx="1488492" cy="100811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Europäischer Rechnungshof</a:t>
            </a:r>
          </a:p>
        </p:txBody>
      </p:sp>
      <p:sp>
        <p:nvSpPr>
          <p:cNvPr id="27" name="Ellipse 26"/>
          <p:cNvSpPr/>
          <p:nvPr/>
        </p:nvSpPr>
        <p:spPr>
          <a:xfrm>
            <a:off x="7827153" y="1239668"/>
            <a:ext cx="1296144" cy="792088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b="1" dirty="0"/>
              <a:t>Europäische Zentralbank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195736" y="137691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Europäische Kommission</a:t>
            </a:r>
          </a:p>
        </p:txBody>
      </p:sp>
      <p:cxnSp>
        <p:nvCxnSpPr>
          <p:cNvPr id="45" name="Gerade Verbindung mit Pfeil 44"/>
          <p:cNvCxnSpPr>
            <a:stCxn id="20" idx="4"/>
          </p:cNvCxnSpPr>
          <p:nvPr/>
        </p:nvCxnSpPr>
        <p:spPr>
          <a:xfrm>
            <a:off x="2675615" y="1995686"/>
            <a:ext cx="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1996453" y="2970059"/>
            <a:ext cx="1632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„Hüterin der Verträge“</a:t>
            </a:r>
          </a:p>
        </p:txBody>
      </p:sp>
      <p:cxnSp>
        <p:nvCxnSpPr>
          <p:cNvPr id="48" name="Gerade Verbindung 47"/>
          <p:cNvCxnSpPr/>
          <p:nvPr/>
        </p:nvCxnSpPr>
        <p:spPr>
          <a:xfrm>
            <a:off x="5297012" y="688061"/>
            <a:ext cx="1975" cy="498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3275856" y="688061"/>
            <a:ext cx="0" cy="498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1996453" y="787689"/>
            <a:ext cx="0" cy="307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>
            <a:off x="7920858" y="792606"/>
            <a:ext cx="1" cy="302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flipH="1">
            <a:off x="6622742" y="688061"/>
            <a:ext cx="1973" cy="492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25" idx="4"/>
          </p:cNvCxnSpPr>
          <p:nvPr/>
        </p:nvCxnSpPr>
        <p:spPr>
          <a:xfrm>
            <a:off x="4824028" y="2283898"/>
            <a:ext cx="0" cy="6861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>
            <a:stCxn id="23" idx="4"/>
          </p:cNvCxnSpPr>
          <p:nvPr/>
        </p:nvCxnSpPr>
        <p:spPr>
          <a:xfrm>
            <a:off x="3806544" y="2269011"/>
            <a:ext cx="0" cy="13108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21" idx="4"/>
          </p:cNvCxnSpPr>
          <p:nvPr/>
        </p:nvCxnSpPr>
        <p:spPr>
          <a:xfrm>
            <a:off x="7272787" y="2046330"/>
            <a:ext cx="0" cy="9237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3314321" y="3598018"/>
            <a:ext cx="10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„Ministerrat“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3995936" y="2985651"/>
            <a:ext cx="196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„Stimme der Bürger*innen“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6845425" y="2985651"/>
            <a:ext cx="913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Die „Chefs“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1871700" y="317817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de-DE" sz="1100" dirty="0"/>
              <a:t>Pro Mitgliedsstaat ein*e Kommissar*in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2978452" y="3759638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de-DE" sz="1100" dirty="0"/>
              <a:t>Je nach Thema Minister*innen aus</a:t>
            </a:r>
          </a:p>
          <a:p>
            <a:pPr algn="ctr"/>
            <a:r>
              <a:rPr lang="de-DE" sz="1100" dirty="0"/>
              <a:t>        den Mitgliedsstaaten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4003829" y="3148975"/>
            <a:ext cx="1914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100" dirty="0"/>
              <a:t>Direkt gewählt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100" dirty="0"/>
              <a:t>Parlamentarische Kontrolle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6110448" y="3182292"/>
            <a:ext cx="22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sz="1100" dirty="0"/>
              <a:t>Aus Staats- und Regierungschefs</a:t>
            </a:r>
          </a:p>
        </p:txBody>
      </p:sp>
      <p:cxnSp>
        <p:nvCxnSpPr>
          <p:cNvPr id="83" name="Gerade Verbindung mit Pfeil 82"/>
          <p:cNvCxnSpPr>
            <a:stCxn id="18" idx="4"/>
          </p:cNvCxnSpPr>
          <p:nvPr/>
        </p:nvCxnSpPr>
        <p:spPr>
          <a:xfrm>
            <a:off x="1307463" y="1995686"/>
            <a:ext cx="0" cy="2269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/>
        </p:nvSpPr>
        <p:spPr>
          <a:xfrm>
            <a:off x="412782" y="2241468"/>
            <a:ext cx="1872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de-DE" sz="1100" dirty="0"/>
              <a:t>Jedes Mitgliedsland</a:t>
            </a:r>
          </a:p>
          <a:p>
            <a:pPr algn="ctr"/>
            <a:r>
              <a:rPr lang="de-DE" sz="1100" dirty="0"/>
              <a:t>     ernennt eine*n Richter*in</a:t>
            </a:r>
          </a:p>
        </p:txBody>
      </p:sp>
      <p:cxnSp>
        <p:nvCxnSpPr>
          <p:cNvPr id="86" name="Gerade Verbindung mit Pfeil 85"/>
          <p:cNvCxnSpPr>
            <a:stCxn id="27" idx="4"/>
          </p:cNvCxnSpPr>
          <p:nvPr/>
        </p:nvCxnSpPr>
        <p:spPr>
          <a:xfrm>
            <a:off x="8475225" y="2031756"/>
            <a:ext cx="0" cy="2372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7802101" y="2259400"/>
            <a:ext cx="1321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de-DE" sz="1100" dirty="0"/>
              <a:t>Kooperation mit </a:t>
            </a:r>
          </a:p>
          <a:p>
            <a:pPr algn="ctr"/>
            <a:r>
              <a:rPr lang="de-DE" sz="1100" dirty="0"/>
              <a:t>Zentralbanken der </a:t>
            </a:r>
          </a:p>
          <a:p>
            <a:pPr algn="ctr"/>
            <a:r>
              <a:rPr lang="de-DE" sz="1100" dirty="0"/>
              <a:t>Mitgliedsländer</a:t>
            </a:r>
          </a:p>
        </p:txBody>
      </p:sp>
      <p:cxnSp>
        <p:nvCxnSpPr>
          <p:cNvPr id="89" name="Gerade Verbindung mit Pfeil 88"/>
          <p:cNvCxnSpPr>
            <a:stCxn id="26" idx="4"/>
          </p:cNvCxnSpPr>
          <p:nvPr/>
        </p:nvCxnSpPr>
        <p:spPr>
          <a:xfrm>
            <a:off x="6041258" y="2222626"/>
            <a:ext cx="0" cy="234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5221963" y="2493549"/>
            <a:ext cx="16385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de-DE" sz="1100" dirty="0"/>
              <a:t>Überprüft Einnahmen </a:t>
            </a:r>
          </a:p>
          <a:p>
            <a:pPr algn="ctr"/>
            <a:r>
              <a:rPr lang="de-DE" sz="1100" dirty="0"/>
              <a:t>und Ausgaben</a:t>
            </a:r>
          </a:p>
        </p:txBody>
      </p:sp>
      <p:sp>
        <p:nvSpPr>
          <p:cNvPr id="3" name="Stern mit 5 Zacken 2"/>
          <p:cNvSpPr/>
          <p:nvPr/>
        </p:nvSpPr>
        <p:spPr>
          <a:xfrm>
            <a:off x="611561" y="3609057"/>
            <a:ext cx="1872207" cy="1397918"/>
          </a:xfrm>
          <a:prstGeom prst="star5">
            <a:avLst>
              <a:gd name="adj" fmla="val 23154"/>
              <a:gd name="hf" fmla="val 105146"/>
              <a:gd name="vf" fmla="val 110557"/>
            </a:avLst>
          </a:prstGeom>
          <a:solidFill>
            <a:srgbClr val="B6181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Agenturen</a:t>
            </a:r>
          </a:p>
        </p:txBody>
      </p:sp>
    </p:spTree>
    <p:extLst>
      <p:ext uri="{BB962C8B-B14F-4D97-AF65-F5344CB8AC3E}">
        <p14:creationId xmlns:p14="http://schemas.microsoft.com/office/powerpoint/2010/main" val="22810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CEF in Europa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8" y="0"/>
            <a:ext cx="9144000" cy="51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habe ich mit der EU zu tun?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1131590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„Die EU regelt, dass wir das </a:t>
            </a:r>
          </a:p>
          <a:p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Wasser aus der Leitung in </a:t>
            </a:r>
          </a:p>
          <a:p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jedem EU-Land trinken können“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909521" y="2043524"/>
            <a:ext cx="2730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„Die EU-Bürger sind nur</a:t>
            </a:r>
          </a:p>
          <a:p>
            <a:pPr algn="r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knapp 7% der </a:t>
            </a:r>
          </a:p>
          <a:p>
            <a:pPr algn="r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Weltbevölkerung. Wenn </a:t>
            </a:r>
          </a:p>
          <a:p>
            <a:pPr algn="r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Wir uns zusammenschließen</a:t>
            </a:r>
          </a:p>
          <a:p>
            <a:pPr algn="r"/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sind wir stärker“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2410892"/>
            <a:ext cx="25106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„Nach einem 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EU-Gesetz müssen 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die Hersteller 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von Lebensmitteln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angeben, wie lange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 das Produkt 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nach dem Öffnen 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Calligraphy" panose="03010101010101010101" pitchFamily="66" charset="0"/>
              </a:rPr>
              <a:t>haltbar ist“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87824" y="3939902"/>
            <a:ext cx="4473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„Seit 2017 können wir unbesorgt im und ins</a:t>
            </a:r>
          </a:p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EU-Ausland telefonieren oder Nachrichten</a:t>
            </a:r>
          </a:p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austauschen“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79597" y="1120194"/>
            <a:ext cx="4357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</a:rPr>
              <a:t>„Durch das ERASMUS-Programm der EU </a:t>
            </a:r>
          </a:p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</a:rPr>
              <a:t>Kann man problemlos im EU-Ausland </a:t>
            </a:r>
          </a:p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</a:rPr>
              <a:t>studieren“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073765" y="2268119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Albertus MT Lt" pitchFamily="18" charset="0"/>
              </a:rPr>
              <a:t>„Ich kann in jedem</a:t>
            </a:r>
          </a:p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Albertus MT Lt" pitchFamily="18" charset="0"/>
              </a:rPr>
              <a:t>EU-Land leben und</a:t>
            </a:r>
          </a:p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  <a:latin typeface="Albertus MT Lt" pitchFamily="18" charset="0"/>
              </a:rPr>
              <a:t>arbeiten“</a:t>
            </a:r>
          </a:p>
        </p:txBody>
      </p:sp>
    </p:spTree>
    <p:extLst>
      <p:ext uri="{BB962C8B-B14F-4D97-AF65-F5344CB8AC3E}">
        <p14:creationId xmlns:p14="http://schemas.microsoft.com/office/powerpoint/2010/main" val="274938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35896" y="205978"/>
            <a:ext cx="4104456" cy="1429667"/>
          </a:xfrm>
        </p:spPr>
        <p:txBody>
          <a:bodyPr>
            <a:noAutofit/>
          </a:bodyPr>
          <a:lstStyle/>
          <a:p>
            <a:pPr algn="ctr"/>
            <a:r>
              <a:rPr lang="de-DE" dirty="0"/>
              <a:t>Was sind die Themen der EU?</a:t>
            </a:r>
            <a:br>
              <a:rPr lang="de-DE" dirty="0"/>
            </a:br>
            <a:r>
              <a:rPr lang="de-DE" dirty="0"/>
              <a:t>Was betrifft uns?</a:t>
            </a:r>
          </a:p>
        </p:txBody>
      </p:sp>
      <p:sp>
        <p:nvSpPr>
          <p:cNvPr id="5" name="Rechteck 4"/>
          <p:cNvSpPr/>
          <p:nvPr/>
        </p:nvSpPr>
        <p:spPr>
          <a:xfrm>
            <a:off x="323528" y="2139702"/>
            <a:ext cx="1728192" cy="108012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Europa und Klimaschutz</a:t>
            </a:r>
          </a:p>
        </p:txBody>
      </p:sp>
      <p:sp>
        <p:nvSpPr>
          <p:cNvPr id="6" name="Rechteck 5"/>
          <p:cNvSpPr/>
          <p:nvPr/>
        </p:nvSpPr>
        <p:spPr>
          <a:xfrm>
            <a:off x="1619672" y="792808"/>
            <a:ext cx="1728192" cy="10588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Wasser</a:t>
            </a:r>
          </a:p>
        </p:txBody>
      </p:sp>
      <p:sp>
        <p:nvSpPr>
          <p:cNvPr id="7" name="Rechteck 6"/>
          <p:cNvSpPr/>
          <p:nvPr/>
        </p:nvSpPr>
        <p:spPr>
          <a:xfrm>
            <a:off x="3707904" y="1940446"/>
            <a:ext cx="1800200" cy="11353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Medien</a:t>
            </a:r>
          </a:p>
        </p:txBody>
      </p:sp>
      <p:sp>
        <p:nvSpPr>
          <p:cNvPr id="8" name="Rechteck 7"/>
          <p:cNvSpPr/>
          <p:nvPr/>
        </p:nvSpPr>
        <p:spPr>
          <a:xfrm>
            <a:off x="2231730" y="3435846"/>
            <a:ext cx="1692198" cy="11521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Euro</a:t>
            </a:r>
          </a:p>
        </p:txBody>
      </p:sp>
      <p:sp>
        <p:nvSpPr>
          <p:cNvPr id="9" name="Rechteck 8"/>
          <p:cNvSpPr/>
          <p:nvPr/>
        </p:nvSpPr>
        <p:spPr>
          <a:xfrm>
            <a:off x="5724128" y="3219822"/>
            <a:ext cx="1728192" cy="115212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Europa und Gesundheit</a:t>
            </a:r>
          </a:p>
        </p:txBody>
      </p:sp>
      <p:sp>
        <p:nvSpPr>
          <p:cNvPr id="10" name="Rechteck 9"/>
          <p:cNvSpPr/>
          <p:nvPr/>
        </p:nvSpPr>
        <p:spPr>
          <a:xfrm>
            <a:off x="7020272" y="1689586"/>
            <a:ext cx="1728192" cy="109818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Europa und Onlinehandel</a:t>
            </a:r>
          </a:p>
        </p:txBody>
      </p:sp>
    </p:spTree>
    <p:extLst>
      <p:ext uri="{BB962C8B-B14F-4D97-AF65-F5344CB8AC3E}">
        <p14:creationId xmlns:p14="http://schemas.microsoft.com/office/powerpoint/2010/main" val="114745346"/>
      </p:ext>
    </p:extLst>
  </p:cSld>
  <p:clrMapOvr>
    <a:masterClrMapping/>
  </p:clrMapOvr>
</p:sld>
</file>

<file path=ppt/theme/theme1.xml><?xml version="1.0" encoding="utf-8"?>
<a:theme xmlns:a="http://schemas.openxmlformats.org/drawingml/2006/main" name="ppp_lpb_2017_16x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ppp_lpb_2017_16x9</Template>
  <TotalTime>0</TotalTime>
  <Words>521</Words>
  <Application>Microsoft Office PowerPoint</Application>
  <PresentationFormat>Bildschirmpräsentation (16:9)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Adobe Devanagari</vt:lpstr>
      <vt:lpstr>Albertus MT Lt</vt:lpstr>
      <vt:lpstr>Angsana New</vt:lpstr>
      <vt:lpstr>Arial</vt:lpstr>
      <vt:lpstr>Bradley Hand ITC</vt:lpstr>
      <vt:lpstr>Calibri</vt:lpstr>
      <vt:lpstr>Corbel</vt:lpstr>
      <vt:lpstr>DIN Next LT Pro</vt:lpstr>
      <vt:lpstr>Lucida Calligraphy</vt:lpstr>
      <vt:lpstr>Wingdings</vt:lpstr>
      <vt:lpstr>ppp_lpb_2017_16x9</vt:lpstr>
      <vt:lpstr>Die Europäische Union</vt:lpstr>
      <vt:lpstr>Die Europäische Union ist….</vt:lpstr>
      <vt:lpstr>Hauptziele der EU</vt:lpstr>
      <vt:lpstr>Die allgemeine europäische Volksvertretung</vt:lpstr>
      <vt:lpstr>Neben dem Europäischen Parlament gibt es noch:</vt:lpstr>
      <vt:lpstr>Die Europäische Union setzt sich zusammen aus: </vt:lpstr>
      <vt:lpstr>Ein Überblick</vt:lpstr>
      <vt:lpstr>Was habe ich mit der EU zu tun?</vt:lpstr>
      <vt:lpstr>Was sind die Themen der EU? Was betrifft uns?</vt:lpstr>
      <vt:lpstr>Diskussion</vt:lpstr>
      <vt:lpstr>Europa und Wasser</vt:lpstr>
      <vt:lpstr>Europa und Klimaschutz</vt:lpstr>
      <vt:lpstr>Europa und Gesundheit</vt:lpstr>
      <vt:lpstr>Europa und Euro</vt:lpstr>
      <vt:lpstr>Europa und Medien</vt:lpstr>
      <vt:lpstr>Europa und Onlinehandel</vt:lpstr>
    </vt:vector>
  </TitlesOfParts>
  <Company>Innenverwaltung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Europäische Union</dc:title>
  <dc:creator>Wanner, Leonie (LpB)</dc:creator>
  <cp:lastModifiedBy>dccqa56qag@goetheuniversitaet.onmicrosoft.com</cp:lastModifiedBy>
  <cp:revision>113</cp:revision>
  <dcterms:created xsi:type="dcterms:W3CDTF">2019-04-02T08:18:41Z</dcterms:created>
  <dcterms:modified xsi:type="dcterms:W3CDTF">2021-12-10T12:49:56Z</dcterms:modified>
</cp:coreProperties>
</file>